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FMNhx2-VDE?feature=oembed" TargetMode="Externa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FMNhx2-VDE?start=18&amp;feature=oembed" TargetMode="Externa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FMNhx2-VDE?start=40&amp;feature=oembed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FMNhx2-VDE?start=93&amp;feature=oembed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6EE03-927A-432A-D28D-9ECADA775F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Little Red Ridding Hood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9BFE5-60EC-A6F7-AFC8-C5DB7F6FA6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William-B G.U. Taka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70AC6-1F80-134C-3198-2CF8B6F1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6005" cy="3647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F6D2DD-223E-609B-98C2-770FB60D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57" y="4385731"/>
            <a:ext cx="3228618" cy="242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4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98C9-6E21-2F46-3D2A-FCD9E66A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47470" y="0"/>
            <a:ext cx="3024777" cy="39883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43B94C-A0A5-EFC6-DA01-AEBC87D44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8109"/>
            <a:ext cx="4507332" cy="364966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DDD829-DA92-A32A-A007-5CC5873BC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8732"/>
            <a:ext cx="3255174" cy="2169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47138A-821B-BCD4-7FAF-CB019E56AD78}"/>
              </a:ext>
            </a:extLst>
          </p:cNvPr>
          <p:cNvSpPr txBox="1"/>
          <p:nvPr/>
        </p:nvSpPr>
        <p:spPr>
          <a:xfrm>
            <a:off x="7055503" y="3394785"/>
            <a:ext cx="262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Individualistic Idealism </a:t>
            </a:r>
          </a:p>
          <a:p>
            <a:r>
              <a:rPr lang="en-US" dirty="0"/>
              <a:t>          vs </a:t>
            </a:r>
          </a:p>
          <a:p>
            <a:r>
              <a:rPr lang="en-US" dirty="0"/>
              <a:t>Social Realism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97C4C-7EB5-6562-D986-F4AFB55054F8}"/>
              </a:ext>
            </a:extLst>
          </p:cNvPr>
          <p:cNvSpPr txBox="1"/>
          <p:nvPr/>
        </p:nvSpPr>
        <p:spPr>
          <a:xfrm>
            <a:off x="6372093" y="258240"/>
            <a:ext cx="2625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About Etude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A547A1-E691-A71B-EC01-4DA63131D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007" y="1025726"/>
            <a:ext cx="2625153" cy="1775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E251B8-E42A-0DC7-DAEA-ED7CF393B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812" y="2606121"/>
            <a:ext cx="1831879" cy="2544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11FCE2-B568-90F6-15D7-452BE13A2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332" y="934081"/>
            <a:ext cx="2159539" cy="3243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22EEB1-1218-C1C1-F69E-D0C76F02C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063180" y="4207045"/>
            <a:ext cx="2159540" cy="24423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B9E0E7-DFB6-7DC2-3DC1-62539D08B1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135272" y="4532291"/>
            <a:ext cx="2159539" cy="21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8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6333-2988-A6DD-C217-BECA520D2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89705" cy="762000"/>
          </a:xfrm>
        </p:spPr>
        <p:txBody>
          <a:bodyPr/>
          <a:lstStyle/>
          <a:p>
            <a:r>
              <a:rPr lang="en-US" dirty="0"/>
              <a:t>Little red ridding hood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2E03DC-3614-C0C6-EBE4-1B6B58A3E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855" y="3627978"/>
            <a:ext cx="2505164" cy="31314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A9F6A5-7B8E-C1E6-7C7B-892F35626142}"/>
              </a:ext>
            </a:extLst>
          </p:cNvPr>
          <p:cNvSpPr txBox="1"/>
          <p:nvPr/>
        </p:nvSpPr>
        <p:spPr>
          <a:xfrm>
            <a:off x="5505855" y="573932"/>
            <a:ext cx="4600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piece effectively using tension and release.</a:t>
            </a:r>
          </a:p>
          <a:p>
            <a:r>
              <a:rPr lang="en-US" dirty="0"/>
              <a:t>Works better than anti-depressants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78AA58-BECA-F969-D7BD-7A3409B4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8" y="654346"/>
            <a:ext cx="2892438" cy="2282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A51E9-E199-B21A-D17B-94F10A307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904" y="1658008"/>
            <a:ext cx="3511248" cy="2774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95919E-8381-B29F-76BD-25B786880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218" y="123393"/>
            <a:ext cx="2063210" cy="15474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727D6D-D6DE-F510-CDD0-0FFE8B31D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262" y="1013828"/>
            <a:ext cx="2291957" cy="32980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2FE718-F2D3-6C38-5E25-190F2DA0EF98}"/>
              </a:ext>
            </a:extLst>
          </p:cNvPr>
          <p:cNvSpPr txBox="1"/>
          <p:nvPr/>
        </p:nvSpPr>
        <p:spPr>
          <a:xfrm>
            <a:off x="307042" y="3942502"/>
            <a:ext cx="352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Examplar</a:t>
            </a:r>
            <a:r>
              <a:rPr lang="en-US" dirty="0"/>
              <a:t> based character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013B1-8CF2-C16D-CF08-E035A0C72CCD}"/>
              </a:ext>
            </a:extLst>
          </p:cNvPr>
          <p:cNvSpPr txBox="1"/>
          <p:nvPr/>
        </p:nvSpPr>
        <p:spPr>
          <a:xfrm>
            <a:off x="890702" y="4728108"/>
            <a:ext cx="4149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u="none" strike="noStrike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the idea of creating a rich store of memories from which one can later be mapped directly onto the practices of the Neapolitan conservatories(</a:t>
            </a:r>
            <a:r>
              <a:rPr lang="en-US" i="0" u="none" strike="noStrike" dirty="0" err="1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Gjerdingen</a:t>
            </a:r>
            <a:r>
              <a:rPr lang="en-US" i="0" u="none" strike="noStrike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2007b 115)</a:t>
            </a:r>
            <a:endParaRPr lang="en-US" dirty="0">
              <a:ln w="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3100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BFE0-2AC1-835E-C4BC-A47888EC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13" y="272375"/>
            <a:ext cx="6172199" cy="411804"/>
          </a:xfrm>
        </p:spPr>
        <p:txBody>
          <a:bodyPr>
            <a:normAutofit fontScale="90000"/>
          </a:bodyPr>
          <a:lstStyle/>
          <a:p>
            <a:r>
              <a:rPr lang="en-US" dirty="0"/>
              <a:t>Score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95A26-8925-99E5-4145-557CCFA0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1555" y="1164076"/>
            <a:ext cx="9094054" cy="5421549"/>
          </a:xfrm>
        </p:spPr>
      </p:pic>
      <p:pic>
        <p:nvPicPr>
          <p:cNvPr id="6" name="Online Media 5" descr="Rachmaninoff Etude Tableau Op 39 No. 6 &quot;Little Red Riding Hood&quot;">
            <a:hlinkClick r:id="" action="ppaction://media"/>
            <a:extLst>
              <a:ext uri="{FF2B5EF4-FFF2-40B4-BE49-F238E27FC236}">
                <a16:creationId xmlns:a16="http://schemas.microsoft.com/office/drawing/2014/main" id="{94D330AC-6CCC-61CD-2959-7828D46D00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5907" y="665399"/>
            <a:ext cx="3465181" cy="19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D681-1B45-D104-CBAC-0A4F4C0E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18" y="-226978"/>
            <a:ext cx="10899842" cy="1456267"/>
          </a:xfrm>
        </p:spPr>
        <p:txBody>
          <a:bodyPr>
            <a:normAutofit/>
          </a:bodyPr>
          <a:lstStyle/>
          <a:p>
            <a:r>
              <a:rPr lang="en-US" sz="1600" b="0" i="0" u="none" strike="noStrike" dirty="0">
                <a:solidFill>
                  <a:srgbClr val="E8EAED"/>
                </a:solidFill>
                <a:effectLst/>
                <a:latin typeface="Google Sans"/>
              </a:rPr>
              <a:t>The three basic Neo-Riemannian operations: </a:t>
            </a:r>
            <a:r>
              <a:rPr lang="en-US" sz="1600" b="0" i="0" u="none" strike="noStrike" dirty="0">
                <a:solidFill>
                  <a:srgbClr val="E2EEFF"/>
                </a:solidFill>
                <a:effectLst/>
                <a:latin typeface="Google Sans"/>
              </a:rPr>
              <a:t>Relative, Parallel, and Leading-Tone Exchange</a:t>
            </a:r>
            <a:endParaRPr lang="en-US" sz="1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29A732-0DF8-7DC9-BC6B-C751ADB0B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666" y="1685678"/>
            <a:ext cx="7006385" cy="492074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7535D4-A6C5-A1F6-4395-A8378AE8D1CE}"/>
              </a:ext>
            </a:extLst>
          </p:cNvPr>
          <p:cNvSpPr txBox="1"/>
          <p:nvPr/>
        </p:nvSpPr>
        <p:spPr>
          <a:xfrm>
            <a:off x="1937495" y="762348"/>
            <a:ext cx="8879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Dr </a:t>
            </a:r>
            <a:r>
              <a:rPr lang="en-US" b="0" i="0" u="none" strike="noStrike" dirty="0" err="1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Khannanov</a:t>
            </a:r>
            <a:r>
              <a:rPr lang="en-US" b="0" i="0" u="none" strike="noStrike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 suggested that Rachmaninoff’s Etudes suggested a neo-Riemannian methods and a combination of contrasting harmonic style which suspends the effect of functional differentiation(According to Tatiana Bershadskaya1985)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46FD8-E171-B680-196D-E410A0C0E60A}"/>
              </a:ext>
            </a:extLst>
          </p:cNvPr>
          <p:cNvSpPr txBox="1"/>
          <p:nvPr/>
        </p:nvSpPr>
        <p:spPr>
          <a:xfrm>
            <a:off x="7696448" y="2782669"/>
            <a:ext cx="287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two tonic harmonic are present one is weaker</a:t>
            </a:r>
            <a:endParaRPr lang="en-US" dirty="0"/>
          </a:p>
        </p:txBody>
      </p:sp>
      <p:pic>
        <p:nvPicPr>
          <p:cNvPr id="8" name="Online Media 7" descr="Rachmaninoff Etude Tableau Op 39 No. 6 &quot;Little Red Riding Hood&quot;">
            <a:hlinkClick r:id="" action="ppaction://media"/>
            <a:extLst>
              <a:ext uri="{FF2B5EF4-FFF2-40B4-BE49-F238E27FC236}">
                <a16:creationId xmlns:a16="http://schemas.microsoft.com/office/drawing/2014/main" id="{4B926EDF-FCD7-0BDD-3321-3A355001BC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884404" y="4014956"/>
            <a:ext cx="3909438" cy="22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21CDB-8C6B-7875-43A5-20CD5E96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43399" cy="559340"/>
          </a:xfrm>
        </p:spPr>
        <p:txBody>
          <a:bodyPr>
            <a:normAutofit fontScale="90000"/>
          </a:bodyPr>
          <a:lstStyle/>
          <a:p>
            <a:r>
              <a:rPr lang="en-US" dirty="0"/>
              <a:t>Just let him cook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C534F2-727D-39ED-187B-CA7D7D145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59340"/>
            <a:ext cx="5039135" cy="34098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F35BD8-0ED5-8DFA-BA34-A7124552A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344" y="77822"/>
            <a:ext cx="6882057" cy="3969155"/>
          </a:xfrm>
          <a:prstGeom prst="rect">
            <a:avLst/>
          </a:prstGeom>
        </p:spPr>
      </p:pic>
      <p:pic>
        <p:nvPicPr>
          <p:cNvPr id="8" name="Online Media 7" descr="Rachmaninoff Etude Tableau Op 39 No. 6 &quot;Little Red Riding Hood&quot;">
            <a:hlinkClick r:id="" action="ppaction://media"/>
            <a:extLst>
              <a:ext uri="{FF2B5EF4-FFF2-40B4-BE49-F238E27FC236}">
                <a16:creationId xmlns:a16="http://schemas.microsoft.com/office/drawing/2014/main" id="{F55D3815-5E87-79C8-9509-864E8B4F14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538841" y="4228965"/>
            <a:ext cx="4653159" cy="26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9788-E1C2-2E2D-B762-92171D85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8069"/>
            <a:ext cx="4615773" cy="1083013"/>
          </a:xfrm>
        </p:spPr>
        <p:txBody>
          <a:bodyPr/>
          <a:lstStyle/>
          <a:p>
            <a:r>
              <a:rPr lang="en-US" dirty="0"/>
              <a:t>ambiguous ending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AB7540-1488-EEAE-31B3-F0BEDF388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2859" y="1353597"/>
            <a:ext cx="2281714" cy="36496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09A48-B231-40C6-82EF-9CAF6749C17A}"/>
              </a:ext>
            </a:extLst>
          </p:cNvPr>
          <p:cNvSpPr txBox="1"/>
          <p:nvPr/>
        </p:nvSpPr>
        <p:spPr>
          <a:xfrm>
            <a:off x="3589506" y="707266"/>
            <a:ext cx="546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Open Sans" panose="020B0606030504020204" pitchFamily="34" charset="0"/>
              </a:rPr>
              <a:t>T</a:t>
            </a:r>
            <a:r>
              <a:rPr lang="en-US" b="0" i="0" u="none" strike="noStrike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Open Sans" panose="020B0606030504020204" pitchFamily="34" charset="0"/>
              </a:rPr>
              <a:t>onic bypassing the dominant.  </a:t>
            </a:r>
          </a:p>
          <a:p>
            <a:r>
              <a:rPr lang="en-US" b="0" i="0" u="none" strike="noStrike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Open Sans" panose="020B0606030504020204" pitchFamily="34" charset="0"/>
              </a:rPr>
              <a:t>There are also II65 chords resolved into i64  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7A0E6-1DFC-129D-161A-AEB48E5D7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766" y="2248932"/>
            <a:ext cx="8566890" cy="4435107"/>
          </a:xfrm>
          <a:prstGeom prst="rect">
            <a:avLst/>
          </a:prstGeom>
        </p:spPr>
      </p:pic>
      <p:pic>
        <p:nvPicPr>
          <p:cNvPr id="9" name="Online Media 8" descr="Rachmaninoff Etude Tableau Op 39 No. 6 &quot;Little Red Riding Hood&quot;">
            <a:hlinkClick r:id="" action="ppaction://media"/>
            <a:extLst>
              <a:ext uri="{FF2B5EF4-FFF2-40B4-BE49-F238E27FC236}">
                <a16:creationId xmlns:a16="http://schemas.microsoft.com/office/drawing/2014/main" id="{69D5DD89-A589-1131-0811-4A957D0BA3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814341" y="173961"/>
            <a:ext cx="3257685" cy="18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5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50</TotalTime>
  <Words>139</Words>
  <Application>Microsoft Macintosh PowerPoint</Application>
  <PresentationFormat>Widescreen</PresentationFormat>
  <Paragraphs>20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Google Sans</vt:lpstr>
      <vt:lpstr>Open Sans</vt:lpstr>
      <vt:lpstr>Celestial</vt:lpstr>
      <vt:lpstr>Little Red Ridding Hood</vt:lpstr>
      <vt:lpstr>intro</vt:lpstr>
      <vt:lpstr>Little red ridding hood</vt:lpstr>
      <vt:lpstr>Score </vt:lpstr>
      <vt:lpstr>The three basic Neo-Riemannian operations: Relative, Parallel, and Leading-Tone Exchange</vt:lpstr>
      <vt:lpstr>Just let him cook</vt:lpstr>
      <vt:lpstr>ambiguous ending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Red Ridding Hood</dc:title>
  <dc:creator>Microsoft Office User</dc:creator>
  <cp:lastModifiedBy>Microsoft Office User</cp:lastModifiedBy>
  <cp:revision>3</cp:revision>
  <dcterms:created xsi:type="dcterms:W3CDTF">2023-05-03T14:58:47Z</dcterms:created>
  <dcterms:modified xsi:type="dcterms:W3CDTF">2023-05-03T15:48:55Z</dcterms:modified>
</cp:coreProperties>
</file>